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5481300" cy="11055350"/>
  <p:notesSz cx="15481300" cy="11055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52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61097" y="3427158"/>
            <a:ext cx="13159105" cy="2321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322195" y="6190996"/>
            <a:ext cx="10836909" cy="27638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1" i="0">
                <a:solidFill>
                  <a:srgbClr val="FFA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1" i="0">
                <a:solidFill>
                  <a:srgbClr val="FFA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74065" y="2542730"/>
            <a:ext cx="6734365" cy="72965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972869" y="2542730"/>
            <a:ext cx="6734365" cy="72965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1" i="0">
                <a:solidFill>
                  <a:srgbClr val="FFA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89054" y="285748"/>
            <a:ext cx="14399989" cy="99719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61949" y="8639099"/>
            <a:ext cx="3629863" cy="16928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084077" y="8639099"/>
            <a:ext cx="3629862" cy="16928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25279" y="322881"/>
            <a:ext cx="14429740" cy="10001885"/>
          </a:xfrm>
          <a:custGeom>
            <a:avLst/>
            <a:gdLst/>
            <a:ahLst/>
            <a:cxnLst/>
            <a:rect l="l" t="t" r="r" b="b"/>
            <a:pathLst>
              <a:path w="14429740" h="10001885">
                <a:moveTo>
                  <a:pt x="14429264" y="10001396"/>
                </a:moveTo>
                <a:lnTo>
                  <a:pt x="0" y="10001396"/>
                </a:lnTo>
                <a:lnTo>
                  <a:pt x="0" y="0"/>
                </a:lnTo>
                <a:lnTo>
                  <a:pt x="14429264" y="0"/>
                </a:lnTo>
                <a:lnTo>
                  <a:pt x="14429264" y="10001396"/>
                </a:lnTo>
                <a:close/>
              </a:path>
            </a:pathLst>
          </a:custGeom>
          <a:ln w="789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337942" y="3234842"/>
            <a:ext cx="10800080" cy="1126490"/>
          </a:xfrm>
          <a:custGeom>
            <a:avLst/>
            <a:gdLst/>
            <a:ahLst/>
            <a:cxnLst/>
            <a:rect l="l" t="t" r="r" b="b"/>
            <a:pathLst>
              <a:path w="10800080" h="1126489">
                <a:moveTo>
                  <a:pt x="10800003" y="1125880"/>
                </a:moveTo>
                <a:lnTo>
                  <a:pt x="0" y="1125880"/>
                </a:lnTo>
                <a:lnTo>
                  <a:pt x="0" y="0"/>
                </a:lnTo>
                <a:lnTo>
                  <a:pt x="10800003" y="0"/>
                </a:lnTo>
                <a:lnTo>
                  <a:pt x="10800003" y="1125880"/>
                </a:lnTo>
                <a:close/>
              </a:path>
            </a:pathLst>
          </a:custGeom>
          <a:solidFill>
            <a:srgbClr val="FFC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97979" y="3234842"/>
            <a:ext cx="1539963" cy="11258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3137946" y="3234842"/>
            <a:ext cx="1539951" cy="11258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5134305" y="9314624"/>
            <a:ext cx="5207635" cy="621665"/>
          </a:xfrm>
          <a:custGeom>
            <a:avLst/>
            <a:gdLst/>
            <a:ahLst/>
            <a:cxnLst/>
            <a:rect l="l" t="t" r="r" b="b"/>
            <a:pathLst>
              <a:path w="5207634" h="621665">
                <a:moveTo>
                  <a:pt x="5207266" y="621487"/>
                </a:moveTo>
                <a:lnTo>
                  <a:pt x="0" y="621487"/>
                </a:lnTo>
                <a:lnTo>
                  <a:pt x="0" y="0"/>
                </a:lnTo>
                <a:lnTo>
                  <a:pt x="5207266" y="0"/>
                </a:lnTo>
                <a:lnTo>
                  <a:pt x="5207266" y="62148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391812" y="9314625"/>
            <a:ext cx="742492" cy="6214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0341571" y="9314625"/>
            <a:ext cx="742505" cy="6214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2213878" y="3426942"/>
            <a:ext cx="11125184" cy="84429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2036917" y="4892625"/>
            <a:ext cx="12865607" cy="110642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3742" y="1008653"/>
            <a:ext cx="14373814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0" b="1" i="0">
                <a:solidFill>
                  <a:srgbClr val="FFA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8160" y="3652827"/>
            <a:ext cx="14444979" cy="2258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63642" y="10281475"/>
            <a:ext cx="4954015" cy="5527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74065" y="10281475"/>
            <a:ext cx="3560699" cy="5527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46536" y="10281475"/>
            <a:ext cx="3560699" cy="5527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resseducation.org/" TargetMode="External"/><Relationship Id="rId3" Type="http://schemas.openxmlformats.org/officeDocument/2006/relationships/hyperlink" Target="mailto:BBonaz@chu-grenoble.fr" TargetMode="External"/><Relationship Id="rId7" Type="http://schemas.openxmlformats.org/officeDocument/2006/relationships/hyperlink" Target="mailto:sonia.pellissier@univ-savoie.fr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alerie.sinniger@ujf-grenoble.fr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hyperlink" Target="mailto:Arubio@chu-grenoble.fr" TargetMode="External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4560">
              <a:lnSpc>
                <a:spcPct val="100000"/>
              </a:lnSpc>
            </a:pPr>
            <a:r>
              <a:rPr spc="-180" dirty="0"/>
              <a:t>Summer</a:t>
            </a:r>
            <a:r>
              <a:rPr spc="-575" dirty="0"/>
              <a:t> </a:t>
            </a:r>
            <a:r>
              <a:rPr spc="-350" dirty="0"/>
              <a:t>School</a:t>
            </a:r>
            <a:r>
              <a:rPr spc="-570" dirty="0"/>
              <a:t> </a:t>
            </a:r>
            <a:r>
              <a:rPr spc="-535" dirty="0"/>
              <a:t>on</a:t>
            </a:r>
            <a:r>
              <a:rPr spc="-550" dirty="0"/>
              <a:t> </a:t>
            </a:r>
            <a:r>
              <a:rPr spc="-285" dirty="0"/>
              <a:t>S</a:t>
            </a:r>
            <a:r>
              <a:rPr spc="-215" dirty="0"/>
              <a:t>t</a:t>
            </a:r>
            <a:r>
              <a:rPr spc="-530" dirty="0"/>
              <a:t>r</a:t>
            </a:r>
            <a:r>
              <a:rPr spc="65" dirty="0"/>
              <a:t>ess</a:t>
            </a:r>
          </a:p>
          <a:p>
            <a:pPr marL="1794510">
              <a:lnSpc>
                <a:spcPct val="100000"/>
              </a:lnSpc>
              <a:spcBef>
                <a:spcPts val="150"/>
              </a:spcBef>
            </a:pPr>
            <a:r>
              <a:rPr sz="4350" spc="-280" dirty="0">
                <a:solidFill>
                  <a:srgbClr val="FFE655"/>
                </a:solidFill>
              </a:rPr>
              <a:t>F</a:t>
            </a:r>
            <a:r>
              <a:rPr sz="4350" spc="-245" dirty="0">
                <a:solidFill>
                  <a:srgbClr val="FFE655"/>
                </a:solidFill>
              </a:rPr>
              <a:t>r</a:t>
            </a:r>
            <a:r>
              <a:rPr sz="4350" spc="-160" dirty="0">
                <a:solidFill>
                  <a:srgbClr val="FFE655"/>
                </a:solidFill>
              </a:rPr>
              <a:t>om</a:t>
            </a:r>
            <a:r>
              <a:rPr sz="4350" spc="-270" dirty="0">
                <a:solidFill>
                  <a:srgbClr val="FFE655"/>
                </a:solidFill>
              </a:rPr>
              <a:t> </a:t>
            </a:r>
            <a:r>
              <a:rPr sz="4350" spc="-80" dirty="0">
                <a:solidFill>
                  <a:srgbClr val="FFE655"/>
                </a:solidFill>
              </a:rPr>
              <a:t>Hans</a:t>
            </a:r>
            <a:r>
              <a:rPr sz="4350" spc="-270" dirty="0">
                <a:solidFill>
                  <a:srgbClr val="FFE655"/>
                </a:solidFill>
              </a:rPr>
              <a:t> </a:t>
            </a:r>
            <a:r>
              <a:rPr sz="4350" spc="-190" dirty="0">
                <a:solidFill>
                  <a:srgbClr val="FFE655"/>
                </a:solidFill>
              </a:rPr>
              <a:t>Selye</a:t>
            </a:r>
            <a:r>
              <a:rPr sz="4350" spc="-885" dirty="0">
                <a:solidFill>
                  <a:srgbClr val="FFE655"/>
                </a:solidFill>
              </a:rPr>
              <a:t>’</a:t>
            </a:r>
            <a:r>
              <a:rPr sz="4350" spc="210" dirty="0">
                <a:solidFill>
                  <a:srgbClr val="FFE655"/>
                </a:solidFill>
              </a:rPr>
              <a:t>s</a:t>
            </a:r>
            <a:r>
              <a:rPr sz="4350" spc="-270" dirty="0">
                <a:solidFill>
                  <a:srgbClr val="FFE655"/>
                </a:solidFill>
              </a:rPr>
              <a:t> </a:t>
            </a:r>
            <a:r>
              <a:rPr sz="4350" spc="-180" dirty="0">
                <a:solidFill>
                  <a:srgbClr val="FFE655"/>
                </a:solidFill>
              </a:rPr>
              <a:t>original</a:t>
            </a:r>
            <a:r>
              <a:rPr sz="4350" spc="-265" dirty="0">
                <a:solidFill>
                  <a:srgbClr val="FFE655"/>
                </a:solidFill>
              </a:rPr>
              <a:t> </a:t>
            </a:r>
            <a:r>
              <a:rPr sz="4350" spc="-320" dirty="0">
                <a:solidFill>
                  <a:srgbClr val="FFE655"/>
                </a:solidFill>
              </a:rPr>
              <a:t>concept</a:t>
            </a:r>
            <a:r>
              <a:rPr sz="4350" spc="-275" dirty="0">
                <a:solidFill>
                  <a:srgbClr val="FFE655"/>
                </a:solidFill>
              </a:rPr>
              <a:t> </a:t>
            </a:r>
            <a:r>
              <a:rPr sz="4350" spc="-405" dirty="0">
                <a:solidFill>
                  <a:srgbClr val="FFE655"/>
                </a:solidFill>
              </a:rPr>
              <a:t>to</a:t>
            </a:r>
            <a:r>
              <a:rPr sz="4350" spc="-270" dirty="0">
                <a:solidFill>
                  <a:srgbClr val="FFE655"/>
                </a:solidFill>
              </a:rPr>
              <a:t> </a:t>
            </a:r>
            <a:r>
              <a:rPr sz="4350" spc="-245" dirty="0">
                <a:solidFill>
                  <a:srgbClr val="FFE655"/>
                </a:solidFill>
              </a:rPr>
              <a:t>r</a:t>
            </a:r>
            <a:r>
              <a:rPr sz="4350" spc="-340" dirty="0">
                <a:solidFill>
                  <a:srgbClr val="FFE655"/>
                </a:solidFill>
              </a:rPr>
              <a:t>ecent</a:t>
            </a:r>
            <a:r>
              <a:rPr sz="4350" spc="-265" dirty="0">
                <a:solidFill>
                  <a:srgbClr val="FFE655"/>
                </a:solidFill>
              </a:rPr>
              <a:t> </a:t>
            </a:r>
            <a:r>
              <a:rPr sz="4350" spc="-195" dirty="0">
                <a:solidFill>
                  <a:srgbClr val="FFE655"/>
                </a:solidFill>
              </a:rPr>
              <a:t>advances</a:t>
            </a:r>
            <a:endParaRPr sz="4350"/>
          </a:p>
        </p:txBody>
      </p:sp>
      <p:sp>
        <p:nvSpPr>
          <p:cNvPr id="3" name="object 3"/>
          <p:cNvSpPr txBox="1"/>
          <p:nvPr/>
        </p:nvSpPr>
        <p:spPr>
          <a:xfrm>
            <a:off x="1353819" y="3652827"/>
            <a:ext cx="13609319" cy="2367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" algn="ctr">
              <a:lnSpc>
                <a:spcPct val="100000"/>
              </a:lnSpc>
            </a:pPr>
            <a:r>
              <a:rPr sz="4350" b="1" spc="-3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4350" b="1" spc="-465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r>
              <a:rPr sz="4350" b="1" spc="6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4350" b="1" spc="125" dirty="0">
                <a:solidFill>
                  <a:srgbClr val="FFFFFF"/>
                </a:solidFill>
                <a:latin typeface="Trebuchet MS"/>
                <a:cs typeface="Trebuchet MS"/>
              </a:rPr>
              <a:t>J</a:t>
            </a:r>
            <a:r>
              <a:rPr sz="4350" b="1" spc="125" dirty="0" smtClean="0">
                <a:solidFill>
                  <a:srgbClr val="FFFFFF"/>
                </a:solidFill>
                <a:latin typeface="Trebuchet MS"/>
                <a:cs typeface="Trebuchet MS"/>
              </a:rPr>
              <a:t>un</a:t>
            </a:r>
            <a:r>
              <a:rPr sz="4350" b="1" spc="-345" dirty="0" smtClean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4350" b="1" spc="595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4350" b="1" spc="-250" dirty="0" smtClean="0">
                <a:solidFill>
                  <a:srgbClr val="FFFFFF"/>
                </a:solidFill>
                <a:latin typeface="Trebuchet MS"/>
                <a:cs typeface="Trebuchet MS"/>
              </a:rPr>
              <a:t>- </a:t>
            </a:r>
            <a:r>
              <a:rPr sz="4350" b="1" spc="-465" dirty="0" smtClean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4350" b="1" spc="60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4350" b="1" spc="135" dirty="0">
                <a:solidFill>
                  <a:srgbClr val="FFFFFF"/>
                </a:solidFill>
                <a:latin typeface="Trebuchet MS"/>
                <a:cs typeface="Trebuchet MS"/>
              </a:rPr>
              <a:t>J</a:t>
            </a:r>
            <a:r>
              <a:rPr sz="4350" b="1" spc="135" dirty="0" smtClean="0">
                <a:solidFill>
                  <a:srgbClr val="FFFFFF"/>
                </a:solidFill>
                <a:latin typeface="Trebuchet MS"/>
                <a:cs typeface="Trebuchet MS"/>
              </a:rPr>
              <a:t>ul</a:t>
            </a:r>
            <a:r>
              <a:rPr sz="4350" b="1" spc="-380" dirty="0" smtClean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4350" b="1" spc="60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350" b="1" spc="-85" dirty="0">
                <a:solidFill>
                  <a:srgbClr val="FFFFFF"/>
                </a:solidFill>
                <a:latin typeface="Trebuchet MS"/>
                <a:cs typeface="Trebuchet MS"/>
              </a:rPr>
              <a:t>2015</a:t>
            </a:r>
            <a:r>
              <a:rPr sz="4350" b="1" spc="-32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4350" b="1" spc="6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350" b="1" spc="165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4350" b="1" spc="20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4350" b="1" spc="110" dirty="0">
                <a:solidFill>
                  <a:srgbClr val="FFFFFF"/>
                </a:solidFill>
                <a:latin typeface="Trebuchet MS"/>
                <a:cs typeface="Trebuchet MS"/>
              </a:rPr>
              <a:t>enoble</a:t>
            </a:r>
            <a:r>
              <a:rPr sz="4350" b="1" spc="-22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4350" b="1" spc="6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350" b="1" spc="15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4350" b="1" spc="19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4350" b="1" spc="185" dirty="0">
                <a:solidFill>
                  <a:srgbClr val="FFFFFF"/>
                </a:solidFill>
                <a:latin typeface="Trebuchet MS"/>
                <a:cs typeface="Trebuchet MS"/>
              </a:rPr>
              <a:t>anc</a:t>
            </a:r>
            <a:r>
              <a:rPr sz="4350" b="1" spc="-26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4350" b="1" spc="-8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endParaRPr sz="43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5200" dirty="0">
              <a:latin typeface="Times New Roman"/>
              <a:cs typeface="Times New Roman"/>
            </a:endParaRPr>
          </a:p>
          <a:p>
            <a:pPr algn="ctr">
              <a:lnSpc>
                <a:spcPts val="3500"/>
              </a:lnSpc>
            </a:pPr>
            <a:r>
              <a:rPr sz="3000" b="1" spc="140" dirty="0">
                <a:solidFill>
                  <a:srgbClr val="FFFFFF"/>
                </a:solidFill>
                <a:latin typeface="Trebuchet MS"/>
                <a:cs typeface="Trebuchet MS"/>
              </a:rPr>
              <a:t>Organize</a:t>
            </a:r>
            <a:r>
              <a:rPr sz="3000" b="1" spc="-18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3000" b="1" spc="40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b="1" spc="50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3000" b="1" spc="-22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3000" b="1" spc="4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b="1" spc="28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3000" b="1" spc="27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000" b="1" spc="120" dirty="0">
                <a:solidFill>
                  <a:srgbClr val="FFFFFF"/>
                </a:solidFill>
                <a:latin typeface="Trebuchet MS"/>
                <a:cs typeface="Trebuchet MS"/>
              </a:rPr>
              <a:t>ly</a:t>
            </a:r>
            <a:r>
              <a:rPr sz="3000" b="1" spc="-2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000" b="1" spc="4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b="1" spc="114" dirty="0">
                <a:solidFill>
                  <a:srgbClr val="FFFFFF"/>
                </a:solidFill>
                <a:latin typeface="Trebuchet MS"/>
                <a:cs typeface="Trebuchet MS"/>
              </a:rPr>
              <a:t>Int</a:t>
            </a:r>
            <a:r>
              <a:rPr sz="3000" b="1" spc="4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000" b="1" spc="114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3000" b="1" spc="160" dirty="0">
                <a:solidFill>
                  <a:srgbClr val="FFFFFF"/>
                </a:solidFill>
                <a:latin typeface="Trebuchet MS"/>
                <a:cs typeface="Trebuchet MS"/>
              </a:rPr>
              <a:t>na</a:t>
            </a:r>
            <a:r>
              <a:rPr sz="3000" b="1" spc="100" dirty="0">
                <a:solidFill>
                  <a:srgbClr val="FFFFFF"/>
                </a:solidFill>
                <a:latin typeface="Trebuchet MS"/>
                <a:cs typeface="Trebuchet MS"/>
              </a:rPr>
              <a:t>tiona</a:t>
            </a:r>
            <a:r>
              <a:rPr sz="3000" b="1" spc="-12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3000" b="1" spc="40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b="1" spc="114" dirty="0">
                <a:solidFill>
                  <a:srgbClr val="FFFFFF"/>
                </a:solidFill>
                <a:latin typeface="Trebuchet MS"/>
                <a:cs typeface="Trebuchet MS"/>
              </a:rPr>
              <a:t>Institut</a:t>
            </a:r>
            <a:r>
              <a:rPr sz="3000" b="1" spc="-2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000" b="1" spc="40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b="1" spc="95" dirty="0">
                <a:solidFill>
                  <a:srgbClr val="FFFFFF"/>
                </a:solidFill>
                <a:latin typeface="Trebuchet MS"/>
                <a:cs typeface="Trebuchet MS"/>
              </a:rPr>
              <a:t>fo</a:t>
            </a:r>
            <a:r>
              <a:rPr sz="3000" b="1" spc="-18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3000" b="1" spc="4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b="1" spc="125" dirty="0">
                <a:solidFill>
                  <a:srgbClr val="FFFFFF"/>
                </a:solidFill>
                <a:latin typeface="Trebuchet MS"/>
                <a:cs typeface="Trebuchet MS"/>
              </a:rPr>
              <a:t>Advance</a:t>
            </a:r>
            <a:r>
              <a:rPr sz="3000" b="1" spc="-18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3000" b="1" spc="40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b="1" spc="150" dirty="0">
                <a:solidFill>
                  <a:srgbClr val="FFFFFF"/>
                </a:solidFill>
                <a:latin typeface="Trebuchet MS"/>
                <a:cs typeface="Trebuchet MS"/>
              </a:rPr>
              <a:t>Studies</a:t>
            </a:r>
            <a:r>
              <a:rPr sz="3000" b="1" spc="-114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3000" b="1" spc="-6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endParaRPr sz="3000" dirty="0">
              <a:latin typeface="Trebuchet MS"/>
              <a:cs typeface="Trebuchet MS"/>
            </a:endParaRPr>
          </a:p>
          <a:p>
            <a:pPr algn="ctr">
              <a:lnSpc>
                <a:spcPts val="3500"/>
              </a:lnSpc>
              <a:tabLst>
                <a:tab pos="1769110" algn="l"/>
                <a:tab pos="2372360" algn="l"/>
                <a:tab pos="3888740" algn="l"/>
                <a:tab pos="4321810" algn="l"/>
                <a:tab pos="6555740" algn="l"/>
                <a:tab pos="11352530" algn="l"/>
              </a:tabLst>
            </a:pPr>
            <a:r>
              <a:rPr sz="3000" spc="434" dirty="0">
                <a:solidFill>
                  <a:srgbClr val="FFFFFF"/>
                </a:solidFill>
                <a:latin typeface="Gill Sans MT"/>
                <a:cs typeface="Gill Sans MT"/>
              </a:rPr>
              <a:t>IUP</a:t>
            </a:r>
            <a:r>
              <a:rPr sz="3000" spc="500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3000" spc="36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3000" spc="5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3000" dirty="0">
                <a:solidFill>
                  <a:srgbClr val="FFFFFF"/>
                </a:solidFill>
                <a:latin typeface="Gill Sans MT"/>
                <a:cs typeface="Gill Sans MT"/>
              </a:rPr>
              <a:t>	</a:t>
            </a:r>
            <a:r>
              <a:rPr sz="3000" spc="445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3000" spc="5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3000" dirty="0">
                <a:solidFill>
                  <a:srgbClr val="FFFFFF"/>
                </a:solidFill>
                <a:latin typeface="Gill Sans MT"/>
                <a:cs typeface="Gill Sans MT"/>
              </a:rPr>
              <a:t>	</a:t>
            </a:r>
            <a:r>
              <a:rPr sz="3000" spc="285" dirty="0">
                <a:solidFill>
                  <a:srgbClr val="FFFFFF"/>
                </a:solidFill>
                <a:latin typeface="Gill Sans MT"/>
                <a:cs typeface="Gill Sans MT"/>
              </a:rPr>
              <a:t>Sectio</a:t>
            </a:r>
            <a:r>
              <a:rPr sz="3000" spc="-15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3000" dirty="0">
                <a:solidFill>
                  <a:srgbClr val="FFFFFF"/>
                </a:solidFill>
                <a:latin typeface="Gill Sans MT"/>
                <a:cs typeface="Gill Sans MT"/>
              </a:rPr>
              <a:t>	</a:t>
            </a:r>
            <a:r>
              <a:rPr sz="3000" spc="254" dirty="0">
                <a:solidFill>
                  <a:srgbClr val="FFFFFF"/>
                </a:solidFill>
                <a:latin typeface="Gill Sans MT"/>
                <a:cs typeface="Gill Sans MT"/>
              </a:rPr>
              <a:t>&amp;</a:t>
            </a:r>
            <a:r>
              <a:rPr sz="3000" dirty="0">
                <a:solidFill>
                  <a:srgbClr val="FFFFFF"/>
                </a:solidFill>
                <a:latin typeface="Gill Sans MT"/>
                <a:cs typeface="Gill Sans MT"/>
              </a:rPr>
              <a:t>	</a:t>
            </a:r>
            <a:r>
              <a:rPr sz="3000" b="1" spc="130" dirty="0">
                <a:solidFill>
                  <a:srgbClr val="FFFFFF"/>
                </a:solidFill>
                <a:latin typeface="Trebuchet MS"/>
                <a:cs typeface="Trebuchet MS"/>
              </a:rPr>
              <a:t>Universit</a:t>
            </a:r>
            <a:r>
              <a:rPr sz="3000" b="1" spc="-195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3000" b="1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3000" b="1" spc="1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3000" b="1" spc="-190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3000" b="1" spc="4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b="1" spc="125" dirty="0">
                <a:solidFill>
                  <a:srgbClr val="FFFFFF"/>
                </a:solidFill>
                <a:latin typeface="Trebuchet MS"/>
                <a:cs typeface="Trebuchet MS"/>
              </a:rPr>
              <a:t>Calif</a:t>
            </a:r>
            <a:r>
              <a:rPr sz="3000" b="1" spc="8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3000" b="1" spc="114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3000" b="1" spc="150" dirty="0">
                <a:solidFill>
                  <a:srgbClr val="FFFFFF"/>
                </a:solidFill>
                <a:latin typeface="Trebuchet MS"/>
                <a:cs typeface="Trebuchet MS"/>
              </a:rPr>
              <a:t>ni</a:t>
            </a:r>
            <a:r>
              <a:rPr sz="3000" b="1" spc="12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00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-</a:t>
            </a:r>
            <a:r>
              <a:rPr sz="3000" b="1" spc="-45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3000" b="1" spc="145" dirty="0">
                <a:solidFill>
                  <a:srgbClr val="FFFFFF"/>
                </a:solidFill>
                <a:latin typeface="Trebuchet MS"/>
                <a:cs typeface="Trebuchet MS"/>
              </a:rPr>
              <a:t>Irvin</a:t>
            </a:r>
            <a:r>
              <a:rPr sz="3000" b="1" spc="-21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000" b="1" spc="40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b="1" spc="240" dirty="0">
                <a:solidFill>
                  <a:srgbClr val="FFFFFF"/>
                </a:solidFill>
                <a:latin typeface="Trebuchet MS"/>
                <a:cs typeface="Trebuchet MS"/>
              </a:rPr>
              <a:t>Sc</a:t>
            </a:r>
            <a:r>
              <a:rPr sz="3000" b="1" spc="225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300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.</a:t>
            </a:r>
            <a:r>
              <a:rPr sz="3000" b="1" dirty="0">
                <a:solidFill>
                  <a:srgbClr val="FFFFFF"/>
                </a:solidFill>
                <a:latin typeface="Palatino Linotype"/>
                <a:cs typeface="Palatino Linotype"/>
              </a:rPr>
              <a:t>	</a:t>
            </a:r>
            <a:r>
              <a:rPr sz="3000" b="1" spc="9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3000" b="1" spc="-280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3000" b="1" spc="4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b="1" spc="135" dirty="0">
                <a:solidFill>
                  <a:srgbClr val="FFFFFF"/>
                </a:solidFill>
                <a:latin typeface="Trebuchet MS"/>
                <a:cs typeface="Trebuchet MS"/>
              </a:rPr>
              <a:t>Medicin</a:t>
            </a:r>
            <a:r>
              <a:rPr sz="3000" b="1" spc="-18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000" b="1" spc="-6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endParaRPr sz="30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43978" y="8634684"/>
            <a:ext cx="2968751" cy="1572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99456" y="8807169"/>
            <a:ext cx="2720975" cy="138499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-105" dirty="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rPr>
              <a:t>Cliniqu</a:t>
            </a:r>
            <a:r>
              <a:rPr sz="1800" b="1" spc="-125" dirty="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rPr>
              <a:t>e</a:t>
            </a:r>
            <a:r>
              <a:rPr sz="1800" b="1" spc="-110" dirty="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rPr>
              <a:t> Uni</a:t>
            </a:r>
            <a:r>
              <a:rPr sz="1800" b="1" spc="-125" dirty="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rPr>
              <a:t>v</a:t>
            </a:r>
            <a:r>
              <a:rPr sz="1800" b="1" spc="-85" dirty="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rPr>
              <a:t>ersitai</a:t>
            </a:r>
            <a:r>
              <a:rPr sz="1800" b="1" spc="-120" dirty="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rPr>
              <a:t>r</a:t>
            </a:r>
            <a:r>
              <a:rPr sz="1800" b="1" spc="-135" dirty="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rPr>
              <a:t>e</a:t>
            </a:r>
            <a:r>
              <a:rPr sz="1800" b="1" spc="-75" dirty="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800" b="1" spc="-80" dirty="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rPr>
              <a:t>d'Hépato-Gast</a:t>
            </a:r>
            <a:r>
              <a:rPr sz="1800" b="1" spc="-105" dirty="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rPr>
              <a:t>r</a:t>
            </a:r>
            <a:r>
              <a:rPr sz="1800" b="1" spc="-135" dirty="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rPr>
              <a:t>oenté</a:t>
            </a:r>
            <a:r>
              <a:rPr sz="1800" b="1" spc="-140" dirty="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rPr>
              <a:t>r</a:t>
            </a:r>
            <a:r>
              <a:rPr sz="1800" b="1" spc="-110" dirty="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rPr>
              <a:t>ologie,</a:t>
            </a:r>
            <a:r>
              <a:rPr sz="1800" b="1" spc="-75" dirty="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800" b="1" spc="-90" dirty="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rPr>
              <a:t>CHU</a:t>
            </a:r>
            <a:r>
              <a:rPr sz="1800" b="1" spc="-110" dirty="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rPr>
              <a:t> G</a:t>
            </a:r>
            <a:r>
              <a:rPr sz="1800" b="1" spc="-105" dirty="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rPr>
              <a:t>r</a:t>
            </a:r>
            <a:r>
              <a:rPr sz="1800" b="1" spc="-114" dirty="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rPr>
              <a:t>enoble</a:t>
            </a:r>
            <a:endParaRPr sz="1800" dirty="0">
              <a:solidFill>
                <a:schemeClr val="tx2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12700" marR="291465">
              <a:lnSpc>
                <a:spcPct val="100000"/>
              </a:lnSpc>
            </a:pPr>
            <a:r>
              <a:rPr sz="1800" b="1" spc="-50" dirty="0">
                <a:solidFill>
                  <a:schemeClr val="bg1"/>
                </a:solidFill>
                <a:latin typeface="Trebuchet MS"/>
                <a:cs typeface="Trebuchet MS"/>
                <a:hlinkClick r:id="rId3"/>
              </a:rPr>
              <a:t>BBonaz@chu-g</a:t>
            </a:r>
            <a:r>
              <a:rPr sz="1800" b="1" spc="-80" dirty="0">
                <a:solidFill>
                  <a:schemeClr val="bg1"/>
                </a:solidFill>
                <a:latin typeface="Trebuchet MS"/>
                <a:cs typeface="Trebuchet MS"/>
                <a:hlinkClick r:id="rId3"/>
              </a:rPr>
              <a:t>r</a:t>
            </a:r>
            <a:r>
              <a:rPr sz="1800" b="1" spc="-130" dirty="0">
                <a:solidFill>
                  <a:schemeClr val="bg1"/>
                </a:solidFill>
                <a:latin typeface="Trebuchet MS"/>
                <a:cs typeface="Trebuchet MS"/>
                <a:hlinkClick r:id="rId3"/>
              </a:rPr>
              <a:t>enoble.fr</a:t>
            </a:r>
            <a:r>
              <a:rPr sz="1800" b="1" spc="-8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1800" b="1" spc="-70" dirty="0">
                <a:solidFill>
                  <a:schemeClr val="bg1"/>
                </a:solidFill>
                <a:latin typeface="Trebuchet MS"/>
                <a:cs typeface="Trebuchet MS"/>
                <a:hlinkClick r:id="rId4"/>
              </a:rPr>
              <a:t>Arubio@chu-g</a:t>
            </a:r>
            <a:r>
              <a:rPr sz="1800" b="1" spc="-85" dirty="0">
                <a:solidFill>
                  <a:schemeClr val="bg1"/>
                </a:solidFill>
                <a:latin typeface="Trebuchet MS"/>
                <a:cs typeface="Trebuchet MS"/>
                <a:hlinkClick r:id="rId4"/>
              </a:rPr>
              <a:t>r</a:t>
            </a:r>
            <a:r>
              <a:rPr sz="1800" b="1" spc="-130" dirty="0">
                <a:solidFill>
                  <a:schemeClr val="bg1"/>
                </a:solidFill>
                <a:latin typeface="Trebuchet MS"/>
                <a:cs typeface="Trebuchet MS"/>
                <a:hlinkClick r:id="rId4"/>
              </a:rPr>
              <a:t>enoble.fr</a:t>
            </a:r>
            <a:endParaRPr sz="18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966045" y="8918412"/>
            <a:ext cx="3569207" cy="12984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112372" y="9033647"/>
            <a:ext cx="3385185" cy="109004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0"/>
              </a:lnSpc>
            </a:pPr>
            <a:r>
              <a:rPr sz="1800" b="1" spc="-110" dirty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Grenoble</a:t>
            </a:r>
            <a:r>
              <a:rPr sz="1800" b="1" spc="-114" dirty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 Institute </a:t>
            </a:r>
            <a:r>
              <a:rPr sz="1800" b="1" spc="-145" dirty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of</a:t>
            </a:r>
            <a:r>
              <a:rPr sz="1800" b="1" spc="-110" dirty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800" b="1" spc="-105" dirty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Neuroscience,</a:t>
            </a:r>
            <a:endParaRPr sz="1800" dirty="0">
              <a:solidFill>
                <a:schemeClr val="tx2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2001520">
              <a:lnSpc>
                <a:spcPts val="2120"/>
              </a:lnSpc>
            </a:pPr>
            <a:r>
              <a:rPr sz="1800" b="1" spc="15" dirty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INSERM</a:t>
            </a:r>
            <a:r>
              <a:rPr sz="1800" b="1" spc="-114" dirty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800" b="1" spc="-180" dirty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U836</a:t>
            </a:r>
            <a:r>
              <a:rPr sz="1800" b="1" spc="-180" dirty="0">
                <a:solidFill>
                  <a:srgbClr val="FFFF74"/>
                </a:solidFill>
                <a:latin typeface="Trebuchet MS"/>
                <a:cs typeface="Trebuchet MS"/>
              </a:rPr>
              <a:t>,</a:t>
            </a:r>
            <a:endParaRPr sz="1800" dirty="0">
              <a:latin typeface="Trebuchet MS"/>
              <a:cs typeface="Trebuchet MS"/>
            </a:endParaRPr>
          </a:p>
          <a:p>
            <a:pPr marL="422909" marR="5080" indent="-120650">
              <a:lnSpc>
                <a:spcPts val="2120"/>
              </a:lnSpc>
              <a:spcBef>
                <a:spcPts val="80"/>
              </a:spcBef>
            </a:pPr>
            <a:r>
              <a:rPr sz="1800" b="1" spc="-95" dirty="0">
                <a:solidFill>
                  <a:srgbClr val="FFFF74"/>
                </a:solidFill>
                <a:latin typeface="Trebuchet MS"/>
                <a:cs typeface="Trebuchet MS"/>
                <a:hlinkClick r:id="rId6"/>
              </a:rPr>
              <a:t>valerie.sinniger@ujf-grenoble.fr</a:t>
            </a:r>
            <a:r>
              <a:rPr sz="1800" b="1" spc="-60" dirty="0">
                <a:solidFill>
                  <a:srgbClr val="FFFF74"/>
                </a:solidFill>
                <a:latin typeface="Trebuchet MS"/>
                <a:cs typeface="Trebuchet MS"/>
              </a:rPr>
              <a:t> </a:t>
            </a:r>
            <a:r>
              <a:rPr sz="1800" b="1" spc="-80" dirty="0">
                <a:solidFill>
                  <a:srgbClr val="FFFF74"/>
                </a:solidFill>
                <a:latin typeface="Trebuchet MS"/>
                <a:cs typeface="Trebuchet MS"/>
                <a:hlinkClick r:id="rId7"/>
              </a:rPr>
              <a:t>sonia.pellissier@univ-savoie.fr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24084" y="9259858"/>
            <a:ext cx="5432425" cy="61555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254" dirty="0" smtClean="0">
                <a:solidFill>
                  <a:schemeClr val="bg1"/>
                </a:solidFill>
                <a:latin typeface="Trebuchet MS"/>
                <a:cs typeface="Trebuchet MS"/>
                <a:hlinkClick r:id="rId8"/>
              </a:rPr>
              <a:t>ww</a:t>
            </a:r>
            <a:r>
              <a:rPr sz="4000" b="1" spc="-470" dirty="0" smtClean="0">
                <a:solidFill>
                  <a:schemeClr val="bg1"/>
                </a:solidFill>
                <a:latin typeface="Trebuchet MS"/>
                <a:cs typeface="Trebuchet MS"/>
                <a:hlinkClick r:id="rId8"/>
              </a:rPr>
              <a:t>w</a:t>
            </a:r>
            <a:r>
              <a:rPr sz="4000" b="1" spc="-229" dirty="0" smtClean="0">
                <a:solidFill>
                  <a:schemeClr val="bg1"/>
                </a:solidFill>
                <a:latin typeface="Trebuchet MS"/>
                <a:cs typeface="Trebuchet MS"/>
                <a:hlinkClick r:id="rId8"/>
              </a:rPr>
              <a:t>.st</a:t>
            </a:r>
            <a:r>
              <a:rPr sz="4000" b="1" spc="-330" dirty="0" smtClean="0">
                <a:solidFill>
                  <a:schemeClr val="bg1"/>
                </a:solidFill>
                <a:latin typeface="Trebuchet MS"/>
                <a:cs typeface="Trebuchet MS"/>
                <a:hlinkClick r:id="rId8"/>
              </a:rPr>
              <a:t>r</a:t>
            </a:r>
            <a:r>
              <a:rPr sz="4000" b="1" spc="-195" dirty="0" smtClean="0">
                <a:solidFill>
                  <a:schemeClr val="bg1"/>
                </a:solidFill>
                <a:latin typeface="Trebuchet MS"/>
                <a:cs typeface="Trebuchet MS"/>
                <a:hlinkClick r:id="rId8"/>
              </a:rPr>
              <a:t>esseducation.org</a:t>
            </a:r>
            <a:endParaRPr sz="40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383482" y="7761451"/>
            <a:ext cx="1022350" cy="10223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40250" y="8382057"/>
            <a:ext cx="3967556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85" dirty="0">
                <a:solidFill>
                  <a:srgbClr val="FF9F00"/>
                </a:solidFill>
                <a:latin typeface="Palatino Linotype"/>
                <a:cs typeface="Palatino Linotype"/>
              </a:rPr>
              <a:t>SIIAS:</a:t>
            </a:r>
            <a:r>
              <a:rPr sz="2400" spc="-60" dirty="0">
                <a:solidFill>
                  <a:srgbClr val="FF9F00"/>
                </a:solidFill>
                <a:latin typeface="Palatino Linotype"/>
                <a:cs typeface="Palatino Linotype"/>
              </a:rPr>
              <a:t> </a:t>
            </a:r>
            <a:r>
              <a:rPr lang="en-US" sz="2400" spc="-60" dirty="0" smtClean="0">
                <a:solidFill>
                  <a:srgbClr val="FF9F00"/>
                </a:solidFill>
                <a:latin typeface="Palatino Linotype"/>
                <a:cs typeface="Palatino Linotype"/>
              </a:rPr>
              <a:t>szs@selyeinstitute.org</a:t>
            </a:r>
            <a:endParaRPr sz="2400" dirty="0">
              <a:solidFill>
                <a:schemeClr val="bg1"/>
              </a:solidFill>
              <a:latin typeface="Palatino Linotype"/>
              <a:cs typeface="Palatino Linotype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829741" y="8070151"/>
            <a:ext cx="1052930" cy="10529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56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Summer School on Stress From Hans Selye’s original concept to recent advances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SSS</dc:title>
  <dc:creator>Sandor Szabo</dc:creator>
  <cp:lastModifiedBy>Sandor Szabo</cp:lastModifiedBy>
  <cp:revision>3</cp:revision>
  <dcterms:created xsi:type="dcterms:W3CDTF">2015-04-15T18:28:15Z</dcterms:created>
  <dcterms:modified xsi:type="dcterms:W3CDTF">2015-04-28T01:04:13Z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2015-03-12T00:00:00Z</vt:filetime>
  </property>
  <property fmtid="{D5CDD505-2E9C-101B-9397-08002B2CF9AE}" pid="3" name="Creator">
    <vt:lpwstr>Adobe Illustrator CC (Macintosh)</vt:lpwstr>
  </property>
  <property fmtid="{D5CDD505-2E9C-101B-9397-08002B2CF9AE}" pid="4" name="LastSaved">
    <vt:filetime>2015-04-16T00:00:00Z</vt:filetime>
  </property>
</Properties>
</file>